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7" r:id="rId5"/>
    <p:sldId id="261" r:id="rId6"/>
    <p:sldId id="264" r:id="rId7"/>
    <p:sldId id="260" r:id="rId8"/>
    <p:sldId id="259" r:id="rId9"/>
    <p:sldId id="262" r:id="rId10"/>
    <p:sldId id="257" r:id="rId11"/>
    <p:sldId id="268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3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61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57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51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800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031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27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30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80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21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20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95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5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90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67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7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A7EB0-A7E5-48E3-A5C7-55254A5B97B7}" type="datetimeFigureOut">
              <a:rPr lang="hu-HU" smtClean="0"/>
              <a:t>2018. 04. 18.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B535D1-E288-4CDA-B086-E42A90A14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42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Kommunikáció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781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 árnyoldalai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8" y="1332454"/>
            <a:ext cx="7654508" cy="5197742"/>
          </a:xfrm>
        </p:spPr>
        <p:txBody>
          <a:bodyPr>
            <a:normAutofit fontScale="92500" lnSpcReduction="10000"/>
          </a:bodyPr>
          <a:lstStyle/>
          <a:p>
            <a:r>
              <a:rPr lang="hu-HU" sz="2400" b="1" dirty="0" smtClean="0"/>
              <a:t>Internetfüggőség</a:t>
            </a:r>
            <a:r>
              <a:rPr lang="hu-HU" sz="2400" dirty="0" smtClean="0"/>
              <a:t>: túlzott internethasználatot jelent, amely a napi életvitelt is akadályozza (pl. </a:t>
            </a:r>
            <a:r>
              <a:rPr lang="hu-HU" sz="2400" dirty="0" err="1" smtClean="0"/>
              <a:t>facebook</a:t>
            </a:r>
            <a:r>
              <a:rPr lang="hu-HU" sz="2400" dirty="0" smtClean="0"/>
              <a:t>-függőség)</a:t>
            </a:r>
          </a:p>
          <a:p>
            <a:r>
              <a:rPr lang="hu-HU" sz="2400" b="1" dirty="0" smtClean="0"/>
              <a:t>Facebook</a:t>
            </a:r>
            <a:r>
              <a:rPr lang="hu-HU" sz="2400" dirty="0" smtClean="0"/>
              <a:t>: mindent tárol, nem lehet törölni az adatokat, mindent megőriz, </a:t>
            </a:r>
            <a:r>
              <a:rPr lang="hu-HU" sz="2400" dirty="0" err="1" smtClean="0"/>
              <a:t>megjegyzi</a:t>
            </a:r>
            <a:r>
              <a:rPr lang="hu-HU" sz="2400" dirty="0" smtClean="0"/>
              <a:t> a felhasználói szokásokat (profilkészítés)</a:t>
            </a:r>
          </a:p>
          <a:p>
            <a:r>
              <a:rPr lang="hu-HU" sz="2400" dirty="0" smtClean="0"/>
              <a:t>Előugró reklámablakok</a:t>
            </a:r>
          </a:p>
          <a:p>
            <a:r>
              <a:rPr lang="hu-HU" sz="2400" dirty="0" smtClean="0"/>
              <a:t>Interneten terjedő </a:t>
            </a:r>
            <a:r>
              <a:rPr lang="hu-HU" sz="2400" b="1" dirty="0" smtClean="0"/>
              <a:t>vírusok</a:t>
            </a:r>
            <a:r>
              <a:rPr lang="hu-HU" sz="2400" dirty="0" smtClean="0"/>
              <a:t>: általában a felhasználó aktív segítségével települ (előugró ablak, figyelmetlenség)</a:t>
            </a:r>
          </a:p>
          <a:p>
            <a:r>
              <a:rPr lang="hu-HU" sz="2400" dirty="0" smtClean="0"/>
              <a:t>Letöltött, futtatható állományok is lehetnek vírussal fertőzöttek (csak hiteles forrásból!)</a:t>
            </a:r>
          </a:p>
          <a:p>
            <a:r>
              <a:rPr lang="hu-HU" sz="2400" dirty="0" smtClean="0"/>
              <a:t>Védekezés: vírusírtó program, odafigyelni a kiírt üzenetekre, ne automatikusan </a:t>
            </a:r>
            <a:r>
              <a:rPr lang="hu-HU" sz="2400" dirty="0" err="1" smtClean="0"/>
              <a:t>kattints</a:t>
            </a:r>
            <a:r>
              <a:rPr lang="hu-HU" sz="2400" dirty="0" smtClean="0"/>
              <a:t>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05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Mobiltelefon – okostelefon</a:t>
            </a:r>
          </a:p>
          <a:p>
            <a:r>
              <a:rPr lang="hu-HU" sz="2800" dirty="0" smtClean="0"/>
              <a:t>PNA / GPS</a:t>
            </a:r>
          </a:p>
          <a:p>
            <a:r>
              <a:rPr lang="hu-HU" sz="2800" dirty="0" smtClean="0"/>
              <a:t>E-book olvasó</a:t>
            </a:r>
          </a:p>
          <a:p>
            <a:r>
              <a:rPr lang="hu-HU" sz="2800" dirty="0" smtClean="0"/>
              <a:t>MP3 lejátszó, MP4 lejátszó =&gt; telefon</a:t>
            </a:r>
          </a:p>
          <a:p>
            <a:r>
              <a:rPr lang="hu-HU" sz="2800" dirty="0" smtClean="0"/>
              <a:t>Táblagép / </a:t>
            </a:r>
            <a:r>
              <a:rPr lang="hu-HU" sz="2800" dirty="0" err="1" smtClean="0"/>
              <a:t>tablet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87" y="90218"/>
            <a:ext cx="3609639" cy="29980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313" y="3491764"/>
            <a:ext cx="3166254" cy="30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Mobilkommunikáció 1.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630" y="1382099"/>
            <a:ext cx="7034490" cy="49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Mobilkommunikáció 2. - GSM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7" y="1332454"/>
            <a:ext cx="7689013" cy="5223621"/>
          </a:xfrm>
        </p:spPr>
        <p:txBody>
          <a:bodyPr>
            <a:normAutofit/>
          </a:bodyPr>
          <a:lstStyle/>
          <a:p>
            <a:r>
              <a:rPr lang="hu-HU" sz="2800" dirty="0"/>
              <a:t>A mobil-hálózatok egyik típusa. </a:t>
            </a:r>
            <a:endParaRPr lang="hu-HU" sz="2800" dirty="0" smtClean="0"/>
          </a:p>
          <a:p>
            <a:r>
              <a:rPr lang="hu-HU" sz="2800" dirty="0" smtClean="0"/>
              <a:t>digitális</a:t>
            </a:r>
            <a:r>
              <a:rPr lang="hu-HU" sz="2800" dirty="0"/>
              <a:t>, többcellás mobil-hálózati </a:t>
            </a:r>
            <a:r>
              <a:rPr lang="hu-HU" sz="2800" dirty="0" smtClean="0"/>
              <a:t>rendszer</a:t>
            </a:r>
          </a:p>
          <a:p>
            <a:r>
              <a:rPr lang="hu-HU" sz="2800" dirty="0" smtClean="0"/>
              <a:t>az </a:t>
            </a:r>
            <a:r>
              <a:rPr lang="hu-HU" sz="2800" dirty="0"/>
              <a:t>egész világon elterjedt szabvány</a:t>
            </a:r>
            <a:r>
              <a:rPr lang="hu-HU" sz="2800" dirty="0" smtClean="0"/>
              <a:t>.</a:t>
            </a:r>
          </a:p>
          <a:p>
            <a:r>
              <a:rPr lang="hu-HU" sz="2800" dirty="0" smtClean="0"/>
              <a:t>frekvenciatartományok: </a:t>
            </a:r>
            <a:r>
              <a:rPr lang="hu-HU" sz="2800" dirty="0"/>
              <a:t>900 MHz, 1800 MHz, </a:t>
            </a:r>
            <a:r>
              <a:rPr lang="hu-HU" sz="2800" dirty="0" smtClean="0"/>
              <a:t>1900, 2100 MHz</a:t>
            </a:r>
          </a:p>
          <a:p>
            <a:r>
              <a:rPr lang="hu-HU" sz="2800" dirty="0" smtClean="0"/>
              <a:t>Adatátvitel</a:t>
            </a:r>
          </a:p>
          <a:p>
            <a:r>
              <a:rPr lang="hu-HU" sz="2800" dirty="0" smtClean="0"/>
              <a:t> Mobiltelefonok szolgáltatásai: hangátvitel, SMS, MMS, internet, chat, stb.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77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Műholdas navigáció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7" y="1270000"/>
            <a:ext cx="7732145" cy="5329208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GPS: Globális helymeghatározó rendszer</a:t>
            </a:r>
            <a:r>
              <a:rPr lang="hu-HU" sz="2800" dirty="0"/>
              <a:t> (Global </a:t>
            </a:r>
            <a:r>
              <a:rPr lang="hu-HU" sz="2800" dirty="0" err="1"/>
              <a:t>Positioning</a:t>
            </a:r>
            <a:r>
              <a:rPr lang="hu-HU" sz="2800" dirty="0"/>
              <a:t> </a:t>
            </a:r>
            <a:r>
              <a:rPr lang="hu-HU" sz="2800" dirty="0" smtClean="0"/>
              <a:t>System)</a:t>
            </a:r>
          </a:p>
          <a:p>
            <a:pPr lvl="1"/>
            <a:r>
              <a:rPr lang="hu-HU" sz="2600" dirty="0" smtClean="0"/>
              <a:t>USA működteti</a:t>
            </a:r>
          </a:p>
          <a:p>
            <a:pPr lvl="1"/>
            <a:r>
              <a:rPr lang="hu-HU" sz="2600" dirty="0" smtClean="0"/>
              <a:t>24 műhold, 4 tartalék</a:t>
            </a:r>
          </a:p>
          <a:p>
            <a:pPr lvl="1"/>
            <a:r>
              <a:rPr lang="hu-HU" sz="2600" dirty="0" smtClean="0"/>
              <a:t>Legalább 4 műholdra rá kell látni a </a:t>
            </a:r>
            <a:r>
              <a:rPr lang="hu-HU" sz="2600" dirty="0"/>
              <a:t>pontos pozícióhoz– pár méter </a:t>
            </a:r>
            <a:r>
              <a:rPr lang="hu-HU" sz="2600" dirty="0" smtClean="0"/>
              <a:t>pontosság</a:t>
            </a:r>
          </a:p>
          <a:p>
            <a:r>
              <a:rPr lang="hu-HU" sz="2800" dirty="0" smtClean="0"/>
              <a:t>Más rendszerek:</a:t>
            </a:r>
          </a:p>
          <a:p>
            <a:pPr lvl="1"/>
            <a:r>
              <a:rPr lang="hu-HU" sz="2600" dirty="0" smtClean="0"/>
              <a:t>orosz-indiai: GLONASS – pár méter pontosság</a:t>
            </a:r>
          </a:p>
          <a:p>
            <a:pPr lvl="1"/>
            <a:r>
              <a:rPr lang="hu-HU" sz="2600" dirty="0" smtClean="0"/>
              <a:t>Európai Unió: Galileo (GNSS)</a:t>
            </a:r>
            <a:br>
              <a:rPr lang="hu-HU" sz="2600" dirty="0" smtClean="0"/>
            </a:br>
            <a:r>
              <a:rPr lang="hu-HU" sz="2600" dirty="0" smtClean="0"/>
              <a:t>– 1 méter pontosság, 30+6 műhold 2020-ra</a:t>
            </a:r>
          </a:p>
          <a:p>
            <a:pPr lvl="1"/>
            <a:r>
              <a:rPr lang="hu-HU" sz="2600" dirty="0" smtClean="0"/>
              <a:t>kínai </a:t>
            </a:r>
            <a:r>
              <a:rPr lang="hu-HU" sz="2600" dirty="0"/>
              <a:t>Beidou-2</a:t>
            </a:r>
          </a:p>
        </p:txBody>
      </p:sp>
    </p:spTree>
    <p:extLst>
      <p:ext uri="{BB962C8B-B14F-4D97-AF65-F5344CB8AC3E}">
        <p14:creationId xmlns:p14="http://schemas.microsoft.com/office/powerpoint/2010/main" val="374650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E-book / E-könyv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4314" y="1582620"/>
            <a:ext cx="7248856" cy="3276651"/>
          </a:xfrm>
        </p:spPr>
        <p:txBody>
          <a:bodyPr>
            <a:normAutofit lnSpcReduction="10000"/>
          </a:bodyPr>
          <a:lstStyle/>
          <a:p>
            <a:r>
              <a:rPr lang="hu-HU" sz="2400" b="1" dirty="0"/>
              <a:t>e-könyv-olvasó</a:t>
            </a:r>
            <a:r>
              <a:rPr lang="hu-HU" sz="2400" dirty="0"/>
              <a:t> (avagy e-book-olvasó) elektronikus könyvek olvasására alkalmas speciális számítógép</a:t>
            </a:r>
            <a:r>
              <a:rPr lang="hu-HU" sz="2400" dirty="0" smtClean="0"/>
              <a:t>.</a:t>
            </a:r>
          </a:p>
          <a:p>
            <a:r>
              <a:rPr lang="hu-HU" sz="2400" b="1" dirty="0" smtClean="0"/>
              <a:t>e-könyv</a:t>
            </a:r>
            <a:r>
              <a:rPr lang="hu-HU" sz="2400" dirty="0" smtClean="0"/>
              <a:t> </a:t>
            </a:r>
            <a:r>
              <a:rPr lang="hu-HU" sz="2400" dirty="0"/>
              <a:t>(angolul e-book) az elektronikus formában létrehozott és terjesztett szöveget és egyes esetekben képet tartalmazó fájl,</a:t>
            </a:r>
            <a:endParaRPr lang="hu-HU" sz="2400" dirty="0" smtClean="0"/>
          </a:p>
          <a:p>
            <a:r>
              <a:rPr lang="hu-HU" sz="2400" dirty="0" smtClean="0"/>
              <a:t>Speciális formátumok: </a:t>
            </a:r>
            <a:r>
              <a:rPr lang="hu-HU" sz="2400" dirty="0" err="1" smtClean="0"/>
              <a:t>mobi</a:t>
            </a:r>
            <a:r>
              <a:rPr lang="hu-HU" sz="2400" dirty="0" smtClean="0"/>
              <a:t>, </a:t>
            </a:r>
            <a:r>
              <a:rPr lang="hu-HU" sz="2400" dirty="0" err="1" smtClean="0"/>
              <a:t>epub</a:t>
            </a:r>
            <a:r>
              <a:rPr lang="hu-HU" sz="2400" dirty="0" smtClean="0"/>
              <a:t>, </a:t>
            </a:r>
            <a:r>
              <a:rPr lang="hu-HU" sz="2400" dirty="0" err="1" smtClean="0"/>
              <a:t>lit</a:t>
            </a:r>
            <a:r>
              <a:rPr lang="hu-HU" sz="2400" dirty="0" smtClean="0"/>
              <a:t>, </a:t>
            </a:r>
            <a:r>
              <a:rPr lang="hu-HU" sz="2400" dirty="0" err="1" smtClean="0"/>
              <a:t>prc</a:t>
            </a:r>
            <a:endParaRPr lang="hu-HU" sz="2400" dirty="0" smtClean="0"/>
          </a:p>
          <a:p>
            <a:r>
              <a:rPr lang="hu-HU" sz="2400" dirty="0" smtClean="0"/>
              <a:t>De megjeleníti a </a:t>
            </a:r>
            <a:r>
              <a:rPr lang="hu-HU" sz="2400" dirty="0" err="1" smtClean="0"/>
              <a:t>doc</a:t>
            </a:r>
            <a:r>
              <a:rPr lang="hu-HU" sz="2400" dirty="0" smtClean="0"/>
              <a:t>, </a:t>
            </a:r>
            <a:r>
              <a:rPr lang="hu-HU" sz="2400" dirty="0" err="1" smtClean="0"/>
              <a:t>txt</a:t>
            </a:r>
            <a:r>
              <a:rPr lang="hu-HU" sz="2400" dirty="0" smtClean="0"/>
              <a:t>, </a:t>
            </a:r>
            <a:r>
              <a:rPr lang="hu-HU" sz="2400" dirty="0" err="1" smtClean="0"/>
              <a:t>pdf</a:t>
            </a:r>
            <a:r>
              <a:rPr lang="hu-HU" sz="2400" dirty="0" smtClean="0"/>
              <a:t> formátumot is</a:t>
            </a:r>
          </a:p>
          <a:p>
            <a:endParaRPr lang="hu-HU" dirty="0"/>
          </a:p>
        </p:txBody>
      </p:sp>
      <p:pic>
        <p:nvPicPr>
          <p:cNvPr id="1026" name="Picture 2" descr="KÃ©ptalÃ¡lat a kÃ¶vetkezÅre: âe-book olvasÃ³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8" y="4847548"/>
            <a:ext cx="3321095" cy="196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7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34" y="1392021"/>
            <a:ext cx="8375400" cy="43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az interneten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8" y="1341080"/>
            <a:ext cx="7249065" cy="5292633"/>
          </a:xfrm>
        </p:spPr>
        <p:txBody>
          <a:bodyPr>
            <a:normAutofit fontScale="92500" lnSpcReduction="10000"/>
          </a:bodyPr>
          <a:lstStyle/>
          <a:p>
            <a:r>
              <a:rPr lang="hu-HU" sz="2400" b="1" dirty="0" smtClean="0"/>
              <a:t>Tematikus linkgyűjtemény</a:t>
            </a:r>
            <a:r>
              <a:rPr lang="hu-HU" sz="2400" dirty="0" smtClean="0"/>
              <a:t>, pl. lap.hu oldalak</a:t>
            </a:r>
          </a:p>
          <a:p>
            <a:r>
              <a:rPr lang="hu-HU" sz="2400" b="1" dirty="0" smtClean="0"/>
              <a:t>Szabadszavas kereső</a:t>
            </a:r>
            <a:r>
              <a:rPr lang="hu-HU" sz="2400" dirty="0" smtClean="0"/>
              <a:t>, pl. google.hu, bing.com, yahoo.com</a:t>
            </a:r>
          </a:p>
          <a:p>
            <a:r>
              <a:rPr lang="hu-HU" sz="2400" dirty="0" smtClean="0"/>
              <a:t>Egyes weboldalak tartalmaznak </a:t>
            </a:r>
            <a:r>
              <a:rPr lang="hu-HU" sz="2400" b="1" dirty="0" smtClean="0"/>
              <a:t>saját keresőt </a:t>
            </a:r>
            <a:r>
              <a:rPr lang="hu-HU" sz="2400" dirty="0" smtClean="0"/>
              <a:t>is</a:t>
            </a:r>
          </a:p>
          <a:p>
            <a:r>
              <a:rPr lang="hu-HU" sz="2400" b="1" dirty="0" smtClean="0"/>
              <a:t>Részletes keresési </a:t>
            </a:r>
            <a:r>
              <a:rPr lang="hu-HU" sz="2400" dirty="0" smtClean="0"/>
              <a:t>lehetőség (pl. bizonyos oldalon keressen, site:, ne tartalmazza: -, pontosan erre keressen: ”...”)</a:t>
            </a:r>
          </a:p>
          <a:p>
            <a:r>
              <a:rPr lang="hu-HU" sz="2400" b="1" dirty="0" smtClean="0"/>
              <a:t>Képkeresés</a:t>
            </a:r>
            <a:r>
              <a:rPr lang="hu-HU" sz="2400" dirty="0" smtClean="0"/>
              <a:t>: méret, típus, szín, idő (felhasználási jogok!)</a:t>
            </a:r>
          </a:p>
          <a:p>
            <a:r>
              <a:rPr lang="hu-HU" sz="2400" b="1" dirty="0" smtClean="0"/>
              <a:t>Ingyenes képgyűjtemények</a:t>
            </a:r>
            <a:r>
              <a:rPr lang="hu-HU" sz="2400" dirty="0" smtClean="0"/>
              <a:t>: pixabay.com, gallery.yopriceville.com</a:t>
            </a:r>
          </a:p>
          <a:p>
            <a:r>
              <a:rPr lang="hu-HU" sz="2400" dirty="0" smtClean="0"/>
              <a:t>Figyeljünk az adatok </a:t>
            </a:r>
            <a:r>
              <a:rPr lang="hu-HU" sz="2400" b="1" dirty="0" smtClean="0"/>
              <a:t>hitelességére</a:t>
            </a:r>
            <a:r>
              <a:rPr lang="hu-HU" sz="2400" dirty="0" smtClean="0"/>
              <a:t>! (Mi a forrása?)</a:t>
            </a:r>
          </a:p>
          <a:p>
            <a:r>
              <a:rPr lang="hu-HU" sz="2400" b="1" dirty="0" smtClean="0"/>
              <a:t>Szerzői jogok </a:t>
            </a:r>
            <a:r>
              <a:rPr lang="hu-HU" sz="2400" dirty="0" smtClean="0"/>
              <a:t>(pl. szabad felhasználás) – hivatkozás a forrásra!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4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Keresés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8" y="1392839"/>
            <a:ext cx="7283572" cy="5249501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 smtClean="0"/>
              <a:t>Tematikus keresők</a:t>
            </a:r>
          </a:p>
          <a:p>
            <a:r>
              <a:rPr lang="hu-HU" sz="2800" dirty="0"/>
              <a:t>Témakörökből választhatunk. </a:t>
            </a:r>
          </a:p>
          <a:p>
            <a:r>
              <a:rPr lang="hu-HU" sz="2800" dirty="0"/>
              <a:t>A témaköröket egyre jobban szűkíthetjük.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b="1" dirty="0" smtClean="0"/>
              <a:t>Kulcsszavas keresők</a:t>
            </a:r>
            <a:endParaRPr lang="hu-HU" sz="2800" b="1" dirty="0"/>
          </a:p>
          <a:p>
            <a:r>
              <a:rPr lang="hu-HU" sz="2800" dirty="0" smtClean="0"/>
              <a:t>Adott szavak </a:t>
            </a:r>
            <a:r>
              <a:rPr lang="hu-HU" sz="2800" dirty="0"/>
              <a:t>vagy kifejezések előfordulására kereshetünk.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találatokra kattintva juthatunk el arra az oldalra, amely az általunk keresett témával foglalkozik.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251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szolgáltatások, hasznos oldalak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8" y="1850039"/>
            <a:ext cx="7533737" cy="4844059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Videomegosztó: </a:t>
            </a:r>
            <a:r>
              <a:rPr lang="hu-HU" sz="2000" dirty="0" smtClean="0"/>
              <a:t>youtube.com, </a:t>
            </a:r>
            <a:r>
              <a:rPr lang="hu-HU" sz="2000" dirty="0" err="1" smtClean="0"/>
              <a:t>videa.hu</a:t>
            </a:r>
            <a:r>
              <a:rPr lang="hu-HU" sz="2000" dirty="0" smtClean="0"/>
              <a:t>, </a:t>
            </a:r>
            <a:r>
              <a:rPr lang="hu-HU" sz="2000" dirty="0" err="1" smtClean="0"/>
              <a:t>indavideo.hu</a:t>
            </a:r>
            <a:endParaRPr lang="hu-HU" sz="2000" dirty="0" smtClean="0"/>
          </a:p>
          <a:p>
            <a:r>
              <a:rPr lang="hu-HU" sz="2000" b="1" dirty="0" smtClean="0"/>
              <a:t>Térkép</a:t>
            </a:r>
            <a:r>
              <a:rPr lang="hu-HU" sz="2000" dirty="0" smtClean="0"/>
              <a:t>: maps.google.com</a:t>
            </a:r>
          </a:p>
          <a:p>
            <a:r>
              <a:rPr lang="hu-HU" sz="2000" b="1" dirty="0" smtClean="0"/>
              <a:t>Fordító</a:t>
            </a:r>
            <a:r>
              <a:rPr lang="hu-HU" sz="2000" dirty="0" smtClean="0"/>
              <a:t>: translate.google.com</a:t>
            </a:r>
          </a:p>
          <a:p>
            <a:r>
              <a:rPr lang="hu-HU" sz="2000" b="1" dirty="0" smtClean="0"/>
              <a:t>Felhő-alapú tárhely</a:t>
            </a:r>
            <a:r>
              <a:rPr lang="hu-HU" sz="2000" dirty="0" smtClean="0"/>
              <a:t>: Google Drive, Microsoft OneDrive, </a:t>
            </a:r>
            <a:r>
              <a:rPr lang="hu-HU" sz="2000" dirty="0" err="1" smtClean="0"/>
              <a:t>Dropbox</a:t>
            </a:r>
            <a:endParaRPr lang="hu-HU" sz="2000" dirty="0" smtClean="0"/>
          </a:p>
          <a:p>
            <a:r>
              <a:rPr lang="hu-HU" sz="2000" b="1" dirty="0" smtClean="0"/>
              <a:t>Felhő alapú szolgáltatások</a:t>
            </a:r>
            <a:r>
              <a:rPr lang="hu-HU" sz="2000" dirty="0" smtClean="0"/>
              <a:t>, pl. iskolánkban az e-napló</a:t>
            </a:r>
          </a:p>
          <a:p>
            <a:r>
              <a:rPr lang="hu-HU" sz="2000" b="1" dirty="0" smtClean="0"/>
              <a:t>Magyar nyelvű könyvek</a:t>
            </a:r>
            <a:r>
              <a:rPr lang="hu-HU" sz="2000" dirty="0" smtClean="0"/>
              <a:t>: Magyar Elektronikus Könyvtár (</a:t>
            </a:r>
            <a:r>
              <a:rPr lang="hu-HU" sz="2000" dirty="0" err="1" smtClean="0"/>
              <a:t>mek.oszk.hu</a:t>
            </a:r>
            <a:r>
              <a:rPr lang="hu-HU" sz="2000" dirty="0" smtClean="0"/>
              <a:t>)</a:t>
            </a:r>
          </a:p>
          <a:p>
            <a:r>
              <a:rPr lang="hu-HU" sz="2000" b="1" dirty="0" smtClean="0"/>
              <a:t>Menetrend</a:t>
            </a:r>
            <a:r>
              <a:rPr lang="hu-HU" sz="2000" dirty="0" smtClean="0"/>
              <a:t>: menetrendek.hu, elvira.mav-start.hu</a:t>
            </a:r>
          </a:p>
          <a:p>
            <a:r>
              <a:rPr lang="hu-HU" sz="2000" b="1" dirty="0" smtClean="0"/>
              <a:t>Iskolai segédanyagok</a:t>
            </a:r>
            <a:r>
              <a:rPr lang="hu-HU" sz="2000" dirty="0" smtClean="0"/>
              <a:t>: tudasbazis.sulinet.hu</a:t>
            </a:r>
          </a:p>
          <a:p>
            <a:r>
              <a:rPr lang="hu-HU" sz="2000" b="1" dirty="0" smtClean="0"/>
              <a:t>Internetes lexikon</a:t>
            </a:r>
            <a:r>
              <a:rPr lang="hu-HU" sz="2000" dirty="0" smtClean="0"/>
              <a:t>: wikipedia.hu (hitelesség!)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78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Internetes szolgáltatások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8" y="1427345"/>
            <a:ext cx="7533738" cy="505109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sz="2800" b="1" dirty="0"/>
              <a:t>Kereskedelmi és üzleti alkalmazások</a:t>
            </a:r>
          </a:p>
          <a:p>
            <a:pPr lvl="2">
              <a:lnSpc>
                <a:spcPct val="80000"/>
              </a:lnSpc>
            </a:pPr>
            <a:r>
              <a:rPr lang="hu-HU" altLang="hu-HU" sz="2800" dirty="0"/>
              <a:t>Rendelés, vásárlás</a:t>
            </a:r>
          </a:p>
          <a:p>
            <a:pPr lvl="2">
              <a:lnSpc>
                <a:spcPct val="80000"/>
              </a:lnSpc>
            </a:pPr>
            <a:r>
              <a:rPr lang="hu-HU" altLang="hu-HU" sz="2800" dirty="0"/>
              <a:t>Banki tevékenység – elektronikus </a:t>
            </a:r>
            <a:r>
              <a:rPr lang="hu-HU" altLang="hu-HU" sz="2800" dirty="0"/>
              <a:t>utalás</a:t>
            </a:r>
          </a:p>
          <a:p>
            <a:pPr>
              <a:lnSpc>
                <a:spcPct val="80000"/>
              </a:lnSpc>
            </a:pPr>
            <a:r>
              <a:rPr lang="hu-HU" altLang="hu-HU" sz="2800" b="1" dirty="0" smtClean="0"/>
              <a:t>Közszolgáltatások</a:t>
            </a:r>
            <a:r>
              <a:rPr lang="hu-HU" altLang="hu-HU" sz="2800" dirty="0" smtClean="0"/>
              <a:t>: magyarorszag.hu</a:t>
            </a:r>
          </a:p>
          <a:p>
            <a:pPr>
              <a:lnSpc>
                <a:spcPct val="80000"/>
              </a:lnSpc>
            </a:pPr>
            <a:r>
              <a:rPr lang="hu-HU" altLang="hu-HU" sz="2800" b="1" dirty="0" smtClean="0"/>
              <a:t>Híroldalak</a:t>
            </a:r>
            <a:r>
              <a:rPr lang="hu-HU" altLang="hu-HU" sz="2800" dirty="0" smtClean="0"/>
              <a:t>: origo.hu, index.hu</a:t>
            </a:r>
          </a:p>
          <a:p>
            <a:pPr>
              <a:lnSpc>
                <a:spcPct val="80000"/>
              </a:lnSpc>
            </a:pPr>
            <a:r>
              <a:rPr lang="hu-HU" altLang="hu-HU" sz="2800" dirty="0" smtClean="0"/>
              <a:t>Játékok</a:t>
            </a:r>
          </a:p>
          <a:p>
            <a:pPr>
              <a:lnSpc>
                <a:spcPct val="80000"/>
              </a:lnSpc>
            </a:pPr>
            <a:r>
              <a:rPr lang="hu-HU" altLang="hu-HU" sz="2800" dirty="0" smtClean="0"/>
              <a:t>Stb.</a:t>
            </a:r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2730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E-mail szolgáltatások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7" y="1358333"/>
            <a:ext cx="7602749" cy="522362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Legnagyobb </a:t>
            </a:r>
            <a:r>
              <a:rPr lang="hu-HU" sz="2400" b="1" dirty="0" smtClean="0"/>
              <a:t>e-mail szolgáltatók</a:t>
            </a:r>
            <a:r>
              <a:rPr lang="hu-HU" sz="2400" dirty="0" smtClean="0"/>
              <a:t>: gmail.com, yahoo.com, outlook.com, Magyarországon: freemail.hu, citromail.hu, </a:t>
            </a:r>
            <a:r>
              <a:rPr lang="hu-HU" sz="2400" dirty="0" err="1" smtClean="0"/>
              <a:t>gmail.hu</a:t>
            </a:r>
            <a:r>
              <a:rPr lang="hu-HU" sz="2400" dirty="0" smtClean="0"/>
              <a:t>, </a:t>
            </a:r>
            <a:r>
              <a:rPr lang="hu-HU" sz="2400" dirty="0" err="1" smtClean="0"/>
              <a:t>indamail.hu</a:t>
            </a:r>
            <a:endParaRPr lang="hu-HU" sz="2400" dirty="0" smtClean="0"/>
          </a:p>
          <a:p>
            <a:r>
              <a:rPr lang="hu-HU" sz="2400" b="1" dirty="0" smtClean="0"/>
              <a:t>Hozzáférés</a:t>
            </a:r>
            <a:r>
              <a:rPr lang="hu-HU" sz="2400" dirty="0" smtClean="0"/>
              <a:t>: webes felület</a:t>
            </a:r>
          </a:p>
          <a:p>
            <a:r>
              <a:rPr lang="hu-HU" sz="2400" b="1" dirty="0" smtClean="0"/>
              <a:t>Kliensprogram</a:t>
            </a:r>
            <a:r>
              <a:rPr lang="hu-HU" sz="2400" dirty="0" smtClean="0"/>
              <a:t>: pl. Microsoft Outlook</a:t>
            </a:r>
          </a:p>
          <a:p>
            <a:r>
              <a:rPr lang="hu-HU" sz="2400" b="1" dirty="0" smtClean="0"/>
              <a:t>Csatolt melléklet </a:t>
            </a:r>
            <a:r>
              <a:rPr lang="hu-HU" sz="2400" dirty="0" smtClean="0"/>
              <a:t>mérete: e-mail szolgáltatóként változó, de általában 5 MB-</a:t>
            </a:r>
            <a:r>
              <a:rPr lang="hu-HU" sz="2400" dirty="0" err="1" smtClean="0"/>
              <a:t>ot</a:t>
            </a:r>
            <a:r>
              <a:rPr lang="hu-HU" sz="2400" dirty="0" smtClean="0"/>
              <a:t> a legtöbb szolgáltató tud küldeni és fogadni</a:t>
            </a:r>
          </a:p>
          <a:p>
            <a:r>
              <a:rPr lang="hu-HU" sz="2400" dirty="0" smtClean="0"/>
              <a:t>Nagy méretű állományok küldése: mammutmail.com, toldacuccot.hu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31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E-mail árnyoldalai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427345"/>
            <a:ext cx="6347714" cy="5059719"/>
          </a:xfrm>
        </p:spPr>
        <p:txBody>
          <a:bodyPr>
            <a:normAutofit fontScale="92500" lnSpcReduction="20000"/>
          </a:bodyPr>
          <a:lstStyle/>
          <a:p>
            <a:r>
              <a:rPr lang="hu-HU" sz="2400" b="1" dirty="0" smtClean="0"/>
              <a:t>SPAM (kéretlen reklámlevél)</a:t>
            </a:r>
            <a:r>
              <a:rPr lang="hu-HU" sz="2400" dirty="0" smtClean="0"/>
              <a:t>: fogadó által nem kért, tömegesen küldött hirdetés, felhívás.</a:t>
            </a:r>
          </a:p>
          <a:p>
            <a:r>
              <a:rPr lang="hu-HU" sz="2400" b="1" dirty="0" smtClean="0"/>
              <a:t>Lánclevél</a:t>
            </a:r>
            <a:r>
              <a:rPr lang="hu-HU" sz="2400" dirty="0" smtClean="0"/>
              <a:t>: a címzettet kérik meg arra, hogy néhány ismerősének továbbítsa az adott üzenetet</a:t>
            </a:r>
          </a:p>
          <a:p>
            <a:r>
              <a:rPr lang="hu-HU" sz="2400" b="1" dirty="0" smtClean="0"/>
              <a:t>HOAX (beugrasztás, megtévesztés, álhír, kacsa)</a:t>
            </a:r>
            <a:r>
              <a:rPr lang="hu-HU" sz="2400" dirty="0" smtClean="0"/>
              <a:t>: célja a másik ember megtréfálása. HOAX gyűjtemény: index.hu</a:t>
            </a:r>
          </a:p>
          <a:p>
            <a:r>
              <a:rPr lang="hu-HU" sz="2400" b="1" dirty="0" smtClean="0"/>
              <a:t>Adathalászat (</a:t>
            </a:r>
            <a:r>
              <a:rPr lang="hu-HU" sz="2400" b="1" dirty="0" err="1" smtClean="0"/>
              <a:t>phising</a:t>
            </a:r>
            <a:r>
              <a:rPr lang="hu-HU" sz="2400" b="1" dirty="0" smtClean="0"/>
              <a:t>)</a:t>
            </a:r>
            <a:r>
              <a:rPr lang="hu-HU" sz="2400" dirty="0" smtClean="0"/>
              <a:t>: célja személyes adatok (belépési nevek, jelszavak) megszerzése</a:t>
            </a:r>
          </a:p>
          <a:p>
            <a:r>
              <a:rPr lang="hu-HU" sz="2400" b="1" dirty="0" err="1" smtClean="0"/>
              <a:t>Scams</a:t>
            </a:r>
            <a:r>
              <a:rPr lang="hu-HU" sz="2400" b="1" dirty="0" smtClean="0"/>
              <a:t> (internetes csalás)</a:t>
            </a:r>
            <a:r>
              <a:rPr lang="hu-HU" sz="2400" dirty="0" smtClean="0"/>
              <a:t>: célja közvetlen pénzszerzés az emberi érzések felhasználásával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68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On-line kommunikáció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Szoftverek: Messenger, Skype, </a:t>
            </a:r>
            <a:r>
              <a:rPr lang="hu-HU" sz="2400" dirty="0" err="1" smtClean="0"/>
              <a:t>Viber</a:t>
            </a:r>
            <a:endParaRPr lang="hu-HU" sz="2400" dirty="0" smtClean="0"/>
          </a:p>
          <a:p>
            <a:r>
              <a:rPr lang="hu-HU" sz="2400" dirty="0" smtClean="0"/>
              <a:t>Facebook</a:t>
            </a:r>
          </a:p>
          <a:p>
            <a:r>
              <a:rPr lang="hu-HU" sz="2400" dirty="0" smtClean="0"/>
              <a:t>Chat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9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625</Words>
  <Application>Microsoft Office PowerPoint</Application>
  <PresentationFormat>Diavetítés a képernyőre (4:3 oldalarány)</PresentationFormat>
  <Paragraphs>90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Fazetta</vt:lpstr>
      <vt:lpstr>Kommunikáció</vt:lpstr>
      <vt:lpstr>Internet</vt:lpstr>
      <vt:lpstr>Adatgyűjtés az interneten</vt:lpstr>
      <vt:lpstr>Keresés</vt:lpstr>
      <vt:lpstr>Internetes szolgáltatások, hasznos oldalak</vt:lpstr>
      <vt:lpstr>Internetes szolgáltatások</vt:lpstr>
      <vt:lpstr>E-mail szolgáltatások</vt:lpstr>
      <vt:lpstr>E-mail árnyoldalai</vt:lpstr>
      <vt:lpstr>On-line kommunikáció</vt:lpstr>
      <vt:lpstr>Internet árnyoldalai</vt:lpstr>
      <vt:lpstr>Mobil eszközök</vt:lpstr>
      <vt:lpstr>Mobilkommunikáció 1.</vt:lpstr>
      <vt:lpstr>Mobilkommunikáció 2. - GSM</vt:lpstr>
      <vt:lpstr>Műholdas navigáció</vt:lpstr>
      <vt:lpstr>E-book / E-könyv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Hálózatok 2.</dc:title>
  <dc:creator>user</dc:creator>
  <cp:lastModifiedBy>user</cp:lastModifiedBy>
  <cp:revision>26</cp:revision>
  <dcterms:created xsi:type="dcterms:W3CDTF">2016-04-10T15:13:36Z</dcterms:created>
  <dcterms:modified xsi:type="dcterms:W3CDTF">2018-04-18T20:13:29Z</dcterms:modified>
</cp:coreProperties>
</file>